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20"/>
  </p:notesMasterIdLst>
  <p:handoutMasterIdLst>
    <p:handoutMasterId r:id="rId21"/>
  </p:handoutMasterIdLst>
  <p:sldIdLst>
    <p:sldId id="256" r:id="rId2"/>
    <p:sldId id="261" r:id="rId3"/>
    <p:sldId id="258" r:id="rId4"/>
    <p:sldId id="273" r:id="rId5"/>
    <p:sldId id="274" r:id="rId6"/>
    <p:sldId id="262" r:id="rId7"/>
    <p:sldId id="269" r:id="rId8"/>
    <p:sldId id="275" r:id="rId9"/>
    <p:sldId id="272" r:id="rId10"/>
    <p:sldId id="276" r:id="rId11"/>
    <p:sldId id="270" r:id="rId12"/>
    <p:sldId id="271" r:id="rId13"/>
    <p:sldId id="268" r:id="rId14"/>
    <p:sldId id="277" r:id="rId15"/>
    <p:sldId id="264" r:id="rId16"/>
    <p:sldId id="260" r:id="rId17"/>
    <p:sldId id="278" r:id="rId18"/>
    <p:sldId id="279"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8676DBA-3127-4C58-B3FA-3350A2C73A6F}" type="datetimeFigureOut">
              <a:rPr lang="en-GB" smtClean="0"/>
              <a:t>19/04/2016</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AF07197-518A-41D2-B823-5AD9C150C3F5}" type="slidenum">
              <a:rPr lang="en-GB" smtClean="0"/>
              <a:t>‹#›</a:t>
            </a:fld>
            <a:endParaRPr lang="en-GB"/>
          </a:p>
        </p:txBody>
      </p:sp>
    </p:spTree>
    <p:extLst>
      <p:ext uri="{BB962C8B-B14F-4D97-AF65-F5344CB8AC3E}">
        <p14:creationId xmlns:p14="http://schemas.microsoft.com/office/powerpoint/2010/main" val="4258731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2232752-89B7-4189-80EE-309F2982F288}" type="datetimeFigureOut">
              <a:rPr lang="en-GB" smtClean="0"/>
              <a:t>19/04/2016</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3F16A4-DFD6-49D3-AFC0-CB80CA53FACA}" type="slidenum">
              <a:rPr lang="en-GB" smtClean="0"/>
              <a:t>‹#›</a:t>
            </a:fld>
            <a:endParaRPr lang="en-GB" dirty="0"/>
          </a:p>
        </p:txBody>
      </p:sp>
    </p:spTree>
    <p:extLst>
      <p:ext uri="{BB962C8B-B14F-4D97-AF65-F5344CB8AC3E}">
        <p14:creationId xmlns:p14="http://schemas.microsoft.com/office/powerpoint/2010/main" val="2577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RWInc phonics books.  Link to Oxford Owl. </a:t>
            </a:r>
            <a:endParaRPr lang="en-GB" dirty="0"/>
          </a:p>
        </p:txBody>
      </p:sp>
      <p:sp>
        <p:nvSpPr>
          <p:cNvPr id="4" name="Slide Number Placeholder 3"/>
          <p:cNvSpPr>
            <a:spLocks noGrp="1"/>
          </p:cNvSpPr>
          <p:nvPr>
            <p:ph type="sldNum" sz="quarter" idx="10"/>
          </p:nvPr>
        </p:nvSpPr>
        <p:spPr/>
        <p:txBody>
          <a:bodyPr/>
          <a:lstStyle/>
          <a:p>
            <a:fld id="{3E3F16A4-DFD6-49D3-AFC0-CB80CA53FACA}" type="slidenum">
              <a:rPr lang="en-GB" smtClean="0"/>
              <a:t>3</a:t>
            </a:fld>
            <a:endParaRPr lang="en-GB" dirty="0"/>
          </a:p>
        </p:txBody>
      </p:sp>
    </p:spTree>
    <p:extLst>
      <p:ext uri="{BB962C8B-B14F-4D97-AF65-F5344CB8AC3E}">
        <p14:creationId xmlns:p14="http://schemas.microsoft.com/office/powerpoint/2010/main" val="322022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reading scheme books</a:t>
            </a:r>
            <a:endParaRPr lang="en-GB" dirty="0"/>
          </a:p>
        </p:txBody>
      </p:sp>
      <p:sp>
        <p:nvSpPr>
          <p:cNvPr id="4" name="Slide Number Placeholder 3"/>
          <p:cNvSpPr>
            <a:spLocks noGrp="1"/>
          </p:cNvSpPr>
          <p:nvPr>
            <p:ph type="sldNum" sz="quarter" idx="10"/>
          </p:nvPr>
        </p:nvSpPr>
        <p:spPr/>
        <p:txBody>
          <a:bodyPr/>
          <a:lstStyle/>
          <a:p>
            <a:fld id="{3E3F16A4-DFD6-49D3-AFC0-CB80CA53FACA}" type="slidenum">
              <a:rPr lang="en-GB" smtClean="0"/>
              <a:t>4</a:t>
            </a:fld>
            <a:endParaRPr lang="en-GB" dirty="0"/>
          </a:p>
        </p:txBody>
      </p:sp>
    </p:spTree>
    <p:extLst>
      <p:ext uri="{BB962C8B-B14F-4D97-AF65-F5344CB8AC3E}">
        <p14:creationId xmlns:p14="http://schemas.microsoft.com/office/powerpoint/2010/main" val="2854600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test papers and ask some questions</a:t>
            </a:r>
            <a:endParaRPr lang="en-GB" dirty="0"/>
          </a:p>
        </p:txBody>
      </p:sp>
      <p:sp>
        <p:nvSpPr>
          <p:cNvPr id="4" name="Slide Number Placeholder 3"/>
          <p:cNvSpPr>
            <a:spLocks noGrp="1"/>
          </p:cNvSpPr>
          <p:nvPr>
            <p:ph type="sldNum" sz="quarter" idx="10"/>
          </p:nvPr>
        </p:nvSpPr>
        <p:spPr/>
        <p:txBody>
          <a:bodyPr/>
          <a:lstStyle/>
          <a:p>
            <a:fld id="{3E3F16A4-DFD6-49D3-AFC0-CB80CA53FACA}" type="slidenum">
              <a:rPr lang="en-GB" smtClean="0"/>
              <a:t>6</a:t>
            </a:fld>
            <a:endParaRPr lang="en-GB" dirty="0"/>
          </a:p>
        </p:txBody>
      </p:sp>
    </p:spTree>
    <p:extLst>
      <p:ext uri="{BB962C8B-B14F-4D97-AF65-F5344CB8AC3E}">
        <p14:creationId xmlns:p14="http://schemas.microsoft.com/office/powerpoint/2010/main" val="404243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386186495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142494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175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2149702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799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3057233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3855677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47748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334508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61260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994303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8796996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176874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201970564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9BAB4-A2CA-4A75-A855-106C9C7CFB64}" type="datetimeFigureOut">
              <a:rPr lang="en-GB" smtClean="0"/>
              <a:t>19/04/2016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A5B5CB-02D0-4BAC-ACB9-B9DD05DC9F58}" type="slidenum">
              <a:rPr lang="en-GB" smtClean="0"/>
              <a:t>‹#›</a:t>
            </a:fld>
            <a:endParaRPr lang="en-GB" dirty="0"/>
          </a:p>
        </p:txBody>
      </p:sp>
    </p:spTree>
    <p:extLst>
      <p:ext uri="{BB962C8B-B14F-4D97-AF65-F5344CB8AC3E}">
        <p14:creationId xmlns:p14="http://schemas.microsoft.com/office/powerpoint/2010/main" val="13548339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A5B5CB-02D0-4BAC-ACB9-B9DD05DC9F58}" type="slidenum">
              <a:rPr lang="en-GB" smtClean="0"/>
              <a:t>‹#›</a:t>
            </a:fld>
            <a:endParaRPr lang="en-GB" dirty="0"/>
          </a:p>
        </p:txBody>
      </p:sp>
      <p:sp>
        <p:nvSpPr>
          <p:cNvPr id="5" name="Date Placeholder 4"/>
          <p:cNvSpPr>
            <a:spLocks noGrp="1"/>
          </p:cNvSpPr>
          <p:nvPr>
            <p:ph type="dt" sz="half" idx="10"/>
          </p:nvPr>
        </p:nvSpPr>
        <p:spPr/>
        <p:txBody>
          <a:bodyPr/>
          <a:lstStyle/>
          <a:p>
            <a:fld id="{6E09BAB4-A2CA-4A75-A855-106C9C7CFB64}" type="datetimeFigureOut">
              <a:rPr lang="en-GB" smtClean="0"/>
              <a:t>19/04/2016</a:t>
            </a:fld>
            <a:endParaRPr lang="en-GB" dirty="0"/>
          </a:p>
        </p:txBody>
      </p:sp>
    </p:spTree>
    <p:extLst>
      <p:ext uri="{BB962C8B-B14F-4D97-AF65-F5344CB8AC3E}">
        <p14:creationId xmlns:p14="http://schemas.microsoft.com/office/powerpoint/2010/main" val="263251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09BAB4-A2CA-4A75-A855-106C9C7CFB64}" type="datetimeFigureOut">
              <a:rPr lang="en-GB" smtClean="0"/>
              <a:t>19/04/2016</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A5B5CB-02D0-4BAC-ACB9-B9DD05DC9F58}" type="slidenum">
              <a:rPr lang="en-GB" smtClean="0"/>
              <a:t>‹#›</a:t>
            </a:fld>
            <a:endParaRPr lang="en-GB" dirty="0"/>
          </a:p>
        </p:txBody>
      </p:sp>
    </p:spTree>
    <p:extLst>
      <p:ext uri="{BB962C8B-B14F-4D97-AF65-F5344CB8AC3E}">
        <p14:creationId xmlns:p14="http://schemas.microsoft.com/office/powerpoint/2010/main" val="4135334841"/>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 id="2147483905" r:id="rId14"/>
    <p:sldLayoutId id="2147483906" r:id="rId15"/>
    <p:sldLayoutId id="21474839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eadwriteinc.com/" TargetMode="External"/><Relationship Id="rId7" Type="http://schemas.openxmlformats.org/officeDocument/2006/relationships/hyperlink" Target="http://www.woodlands-junior.kent.sch.uk/" TargetMode="External"/><Relationship Id="rId2" Type="http://schemas.openxmlformats.org/officeDocument/2006/relationships/hyperlink" Target="http://www.bbc.co.uk/education" TargetMode="External"/><Relationship Id="rId1" Type="http://schemas.openxmlformats.org/officeDocument/2006/relationships/slideLayout" Target="../slideLayouts/slideLayout2.xml"/><Relationship Id="rId6" Type="http://schemas.openxmlformats.org/officeDocument/2006/relationships/hyperlink" Target="http://www.crickweb.co.uk/" TargetMode="External"/><Relationship Id="rId5" Type="http://schemas.openxmlformats.org/officeDocument/2006/relationships/hyperlink" Target="http://www.bigbrownbear.co.uk/" TargetMode="External"/><Relationship Id="rId4" Type="http://schemas.openxmlformats.org/officeDocument/2006/relationships/hyperlink" Target="http://www.oxfordowl.co.uk/for-home/phonics-made-eas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xfordowl.co.uk/for-home/phonics-made-eas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155" y="699877"/>
            <a:ext cx="7252348" cy="965916"/>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English at Widewell</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931572" y="2146354"/>
            <a:ext cx="9144000" cy="4164294"/>
          </a:xfrm>
        </p:spPr>
        <p:txBody>
          <a:bodyPr>
            <a:normAutofit/>
          </a:bodyPr>
          <a:lstStyle/>
          <a:p>
            <a:pPr marL="342900" indent="-342900" algn="l">
              <a:buFont typeface="Arial" panose="020B0604020202020204" pitchFamily="34" charset="0"/>
              <a:buChar char="•"/>
            </a:pPr>
            <a:r>
              <a:rPr lang="en-GB" sz="2400" dirty="0" smtClean="0">
                <a:latin typeface="Verdana" panose="020B0604030504040204" pitchFamily="34" charset="0"/>
                <a:ea typeface="Verdana" panose="020B0604030504040204" pitchFamily="34" charset="0"/>
                <a:cs typeface="Verdana" panose="020B0604030504040204" pitchFamily="34" charset="0"/>
              </a:rPr>
              <a:t>National Requirements</a:t>
            </a:r>
          </a:p>
          <a:p>
            <a:pPr marL="342900" indent="-342900" algn="l">
              <a:buFont typeface="Arial" panose="020B0604020202020204" pitchFamily="34" charset="0"/>
              <a:buChar char="•"/>
            </a:pPr>
            <a:r>
              <a:rPr lang="en-GB" sz="2400" dirty="0" smtClean="0">
                <a:latin typeface="Verdana" panose="020B0604030504040204" pitchFamily="34" charset="0"/>
                <a:ea typeface="Verdana" panose="020B0604030504040204" pitchFamily="34" charset="0"/>
                <a:cs typeface="Verdana" panose="020B0604030504040204" pitchFamily="34" charset="0"/>
              </a:rPr>
              <a:t>Reading</a:t>
            </a:r>
          </a:p>
          <a:p>
            <a:pPr marL="342900" indent="-342900" algn="l">
              <a:buFont typeface="Arial" panose="020B0604020202020204" pitchFamily="34" charset="0"/>
              <a:buChar char="•"/>
            </a:pPr>
            <a:r>
              <a:rPr lang="en-GB" sz="2400" dirty="0" smtClean="0">
                <a:latin typeface="Verdana" panose="020B0604030504040204" pitchFamily="34" charset="0"/>
                <a:ea typeface="Verdana" panose="020B0604030504040204" pitchFamily="34" charset="0"/>
                <a:cs typeface="Verdana" panose="020B0604030504040204" pitchFamily="34" charset="0"/>
              </a:rPr>
              <a:t>Writing (Grammar and Punctuation, Composition, Spelling and Handwriting)</a:t>
            </a:r>
          </a:p>
          <a:p>
            <a:pPr marL="342900" indent="-342900" algn="l">
              <a:buFont typeface="Arial" panose="020B0604020202020204" pitchFamily="34" charset="0"/>
              <a:buChar char="•"/>
            </a:pPr>
            <a:r>
              <a:rPr lang="en-GB" sz="2400" dirty="0" smtClean="0">
                <a:latin typeface="Verdana" panose="020B0604030504040204" pitchFamily="34" charset="0"/>
                <a:ea typeface="Verdana" panose="020B0604030504040204" pitchFamily="34" charset="0"/>
                <a:cs typeface="Verdana" panose="020B0604030504040204" pitchFamily="34" charset="0"/>
              </a:rPr>
              <a:t>Speaking and Listening</a:t>
            </a:r>
          </a:p>
          <a:p>
            <a:pPr marL="342900" indent="-342900" algn="l">
              <a:buFont typeface="Arial" panose="020B0604020202020204" pitchFamily="34" charset="0"/>
              <a:buChar char="•"/>
            </a:pPr>
            <a:r>
              <a:rPr lang="en-GB" sz="2400" dirty="0">
                <a:latin typeface="Verdana" panose="020B0604030504040204" pitchFamily="34" charset="0"/>
                <a:ea typeface="Verdana" panose="020B0604030504040204" pitchFamily="34" charset="0"/>
                <a:cs typeface="Verdana" panose="020B0604030504040204" pitchFamily="34" charset="0"/>
              </a:rPr>
              <a:t>Early Years and Foundation </a:t>
            </a:r>
            <a:r>
              <a:rPr lang="en-GB" sz="2400" dirty="0" smtClean="0">
                <a:latin typeface="Verdana" panose="020B0604030504040204" pitchFamily="34" charset="0"/>
                <a:ea typeface="Verdana" panose="020B0604030504040204" pitchFamily="34" charset="0"/>
                <a:cs typeface="Verdana" panose="020B0604030504040204" pitchFamily="34" charset="0"/>
              </a:rPr>
              <a:t>Stage</a:t>
            </a:r>
          </a:p>
          <a:p>
            <a:pPr marL="342900" indent="-342900" algn="l">
              <a:buFont typeface="Arial" panose="020B0604020202020204" pitchFamily="34" charset="0"/>
              <a:buChar char="•"/>
            </a:pPr>
            <a:r>
              <a:rPr lang="en-GB" sz="2400" dirty="0" smtClean="0">
                <a:latin typeface="Verdana" panose="020B0604030504040204" pitchFamily="34" charset="0"/>
                <a:ea typeface="Verdana" panose="020B0604030504040204" pitchFamily="34" charset="0"/>
                <a:cs typeface="Verdana" panose="020B0604030504040204" pitchFamily="34" charset="0"/>
              </a:rPr>
              <a:t>What can parents do to support their child?</a:t>
            </a:r>
            <a:endParaRPr lang="en-GB" sz="2400" dirty="0">
              <a:latin typeface="Verdana" panose="020B0604030504040204" pitchFamily="34" charset="0"/>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pPr>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pPr>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l">
              <a:buFont typeface="Arial" panose="020B0604020202020204" pitchFamily="34" charset="0"/>
              <a:buChar char="•"/>
            </a:pPr>
            <a:endParaRPr lang="en-GB" sz="2400" dirty="0"/>
          </a:p>
        </p:txBody>
      </p:sp>
      <p:sp>
        <p:nvSpPr>
          <p:cNvPr id="4" name="TextBox 3"/>
          <p:cNvSpPr txBox="1"/>
          <p:nvPr/>
        </p:nvSpPr>
        <p:spPr>
          <a:xfrm>
            <a:off x="8126569" y="1030310"/>
            <a:ext cx="2884868" cy="785611"/>
          </a:xfrm>
          <a:prstGeom prst="rect">
            <a:avLst/>
          </a:prstGeom>
          <a:noFill/>
        </p:spPr>
        <p:txBody>
          <a:bodyPr wrap="square" rtlCol="0">
            <a:spAutoFit/>
          </a:bodyPr>
          <a:lstStyle/>
          <a:p>
            <a:endParaRPr lang="en-GB" dirty="0"/>
          </a:p>
        </p:txBody>
      </p:sp>
      <p:pic>
        <p:nvPicPr>
          <p:cNvPr id="5" name="Picture 4" descr="Widewell Logo.png"/>
          <p:cNvPicPr/>
          <p:nvPr/>
        </p:nvPicPr>
        <p:blipFill>
          <a:blip r:embed="rId2"/>
          <a:stretch>
            <a:fillRect/>
          </a:stretch>
        </p:blipFill>
        <p:spPr>
          <a:xfrm>
            <a:off x="7767503" y="699877"/>
            <a:ext cx="1505286" cy="1339402"/>
          </a:xfrm>
          <a:prstGeom prst="rect">
            <a:avLst/>
          </a:prstGeom>
        </p:spPr>
      </p:pic>
    </p:spTree>
    <p:extLst>
      <p:ext uri="{BB962C8B-B14F-4D97-AF65-F5344CB8AC3E}">
        <p14:creationId xmlns:p14="http://schemas.microsoft.com/office/powerpoint/2010/main" val="98564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5176"/>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Writing - composition</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4" y="1478201"/>
            <a:ext cx="8596668" cy="4622348"/>
          </a:xfrm>
        </p:spPr>
        <p:txBody>
          <a:bodyPr>
            <a:norm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Children who enjoy reading tend to be more confident when writing.</a:t>
            </a:r>
          </a:p>
          <a:p>
            <a:r>
              <a:rPr lang="en-GB" sz="2000" dirty="0" smtClean="0">
                <a:latin typeface="Verdana" panose="020B0604030504040204" pitchFamily="34" charset="0"/>
                <a:ea typeface="Verdana" panose="020B0604030504040204" pitchFamily="34" charset="0"/>
                <a:cs typeface="Verdana" panose="020B0604030504040204" pitchFamily="34" charset="0"/>
              </a:rPr>
              <a:t>Children are taught to write in a variety of ways.  We start by showing them examples of the text they will end up writing (e.g. a newspaper article or a fairy tale).  We build up bit by bit until the children are able to produce their own work.</a:t>
            </a:r>
          </a:p>
          <a:p>
            <a:r>
              <a:rPr lang="en-GB" sz="2000" dirty="0" smtClean="0">
                <a:latin typeface="Verdana" panose="020B0604030504040204" pitchFamily="34" charset="0"/>
                <a:ea typeface="Verdana" panose="020B0604030504040204" pitchFamily="34" charset="0"/>
                <a:cs typeface="Verdana" panose="020B0604030504040204" pitchFamily="34" charset="0"/>
              </a:rPr>
              <a:t>This ‘build-up’ will include work on, for example, sentence structure, introductions, paragraphs and punctuation.</a:t>
            </a:r>
          </a:p>
          <a:p>
            <a:r>
              <a:rPr lang="en-GB" sz="2000" dirty="0" smtClean="0">
                <a:latin typeface="Verdana" panose="020B0604030504040204" pitchFamily="34" charset="0"/>
                <a:ea typeface="Verdana" panose="020B0604030504040204" pitchFamily="34" charset="0"/>
                <a:cs typeface="Verdana" panose="020B0604030504040204" pitchFamily="34" charset="0"/>
              </a:rPr>
              <a:t>Over the years at Widewell, children will learn about a variety of different forms of writing, for example, play scripts, instructions, letters, reports, stories, poems and recounts.</a:t>
            </a:r>
          </a:p>
          <a:p>
            <a:r>
              <a:rPr lang="en-GB" sz="2000" dirty="0" smtClean="0">
                <a:latin typeface="Verdana" panose="020B0604030504040204" pitchFamily="34" charset="0"/>
                <a:ea typeface="Verdana" panose="020B0604030504040204" pitchFamily="34" charset="0"/>
                <a:cs typeface="Verdana" panose="020B0604030504040204" pitchFamily="34" charset="0"/>
              </a:rPr>
              <a:t>Editing and improving work is tricky but the children need to develop these skills (we cannot always rely on spell-check!).</a:t>
            </a:r>
          </a:p>
          <a:p>
            <a:endParaRPr lang="en-GB" dirty="0" smtClean="0"/>
          </a:p>
          <a:p>
            <a:endParaRPr lang="en-GB" dirty="0"/>
          </a:p>
        </p:txBody>
      </p:sp>
    </p:spTree>
    <p:extLst>
      <p:ext uri="{BB962C8B-B14F-4D97-AF65-F5344CB8AC3E}">
        <p14:creationId xmlns:p14="http://schemas.microsoft.com/office/powerpoint/2010/main" val="1721130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1" y="447671"/>
            <a:ext cx="10406129" cy="5736314"/>
          </a:xfrm>
          <a:prstGeom prst="rect">
            <a:avLst/>
          </a:prstGeom>
        </p:spPr>
        <p:txBody>
          <a:bodyPr wrap="square">
            <a:spAutoFit/>
          </a:bodyPr>
          <a:lstStyle/>
          <a:p>
            <a:pPr>
              <a:lnSpc>
                <a:spcPct val="107000"/>
              </a:lnSpc>
              <a:spcAft>
                <a:spcPts val="800"/>
              </a:spcAft>
            </a:pPr>
            <a:r>
              <a:rPr lang="en-GB" sz="2400" dirty="0" smtClean="0">
                <a:effectLst/>
                <a:latin typeface="Verdana" panose="020B0604030504040204" pitchFamily="34" charset="0"/>
                <a:ea typeface="Verdana" panose="020B0604030504040204" pitchFamily="34" charset="0"/>
                <a:cs typeface="Verdana" panose="020B0604030504040204" pitchFamily="34" charset="0"/>
              </a:rPr>
              <a:t>Examples of Writing Skills – Year 1</a:t>
            </a:r>
          </a:p>
          <a:p>
            <a:pPr>
              <a:lnSpc>
                <a:spcPct val="107000"/>
              </a:lnSpc>
              <a:spcAft>
                <a:spcPts val="800"/>
              </a:spcAft>
            </a:pPr>
            <a:endParaRPr lang="en-GB" sz="2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Hold a pen or pencil in the correct and comfortable way</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Name the letters of the alphabet in order</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Write lower-case letters starting and ending in the right place</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Write capital letters, and the digits 0 to 9</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Spell simple words containing the main sounds they’ve learned in reading</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Spell the days of the week</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Learn to write words with common endings, such as –ed, –ing, –er and –est</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Plan out sentences aloud before writing them</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Write simple sentences, and those using joining words such as ‘and’</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Begin to use full stops and capital letters for sentences</a:t>
            </a:r>
          </a:p>
          <a:p>
            <a:pPr>
              <a:lnSpc>
                <a:spcPct val="107000"/>
              </a:lnSpc>
              <a:spcAft>
                <a:spcPts val="800"/>
              </a:spcAft>
            </a:pPr>
            <a:r>
              <a:rPr lang="en-GB" sz="2000" dirty="0" smtClean="0">
                <a:effectLst/>
                <a:latin typeface="Verdana" panose="020B0604030504040204" pitchFamily="34" charset="0"/>
                <a:ea typeface="Verdana" panose="020B0604030504040204" pitchFamily="34" charset="0"/>
                <a:cs typeface="Verdana" panose="020B0604030504040204" pitchFamily="34" charset="0"/>
              </a:rPr>
              <a:t>• Combine some sentences to make short descriptions or stories</a:t>
            </a:r>
            <a:endParaRPr lang="en-GB"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31872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6669" y="355849"/>
            <a:ext cx="10105880" cy="6401753"/>
          </a:xfrm>
          <a:prstGeom prst="rect">
            <a:avLst/>
          </a:prstGeom>
        </p:spPr>
        <p:txBody>
          <a:bodyPr wrap="square">
            <a:sp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Examples of Writing Skills – Year 6</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Identify the audience and purpose before writing, and adapt accordingly</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Select appropriate grammar and vocabulary to change or enhance meaning</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Develop setting, atmosphere and character, including through dialogue</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Write a summary of longer passages of writing</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advanced organisational and presentational devices, such as bullet points</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the correct tense consistently throughout a piece of writing</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expanded noun phrases to convey complicated information concisely</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grammatical connections and adverbials for cohesion</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ellipses, commas, brackets and dashes in writing</a:t>
            </a:r>
          </a:p>
          <a:p>
            <a:pPr>
              <a:lnSpc>
                <a:spcPct val="150000"/>
              </a:lnSpc>
            </a:pPr>
            <a:r>
              <a:rPr lang="en-GB" sz="2000" dirty="0" smtClean="0">
                <a:latin typeface="Verdana" panose="020B0604030504040204" pitchFamily="34" charset="0"/>
                <a:ea typeface="Verdana" panose="020B0604030504040204" pitchFamily="34" charset="0"/>
                <a:cs typeface="Verdana" panose="020B0604030504040204" pitchFamily="34" charset="0"/>
              </a:rPr>
              <a:t>• Use semi-colons, colons and dashes between independent clauses</a:t>
            </a:r>
          </a:p>
          <a:p>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43270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536111" cy="755561"/>
          </a:xfrm>
        </p:spPr>
        <p:txBody>
          <a:bodyPr>
            <a:norm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Writing - Spelling</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4" y="1573735"/>
            <a:ext cx="9271884" cy="4608701"/>
          </a:xfrm>
        </p:spPr>
        <p:txBody>
          <a:bodyPr>
            <a:norm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We are always looking for new and improved ways to teach spelling.</a:t>
            </a:r>
          </a:p>
          <a:p>
            <a:r>
              <a:rPr lang="en-GB" sz="2000" dirty="0" smtClean="0">
                <a:latin typeface="Verdana" panose="020B0604030504040204" pitchFamily="34" charset="0"/>
                <a:ea typeface="Verdana" panose="020B0604030504040204" pitchFamily="34" charset="0"/>
                <a:cs typeface="Verdana" panose="020B0604030504040204" pitchFamily="34" charset="0"/>
              </a:rPr>
              <a:t>Currently, each year group is teaching the spelling rules and conventions from our school Spelling Progress Chart.  This was developed in line with the NC2014.</a:t>
            </a:r>
          </a:p>
          <a:p>
            <a:r>
              <a:rPr lang="en-GB" sz="2000" dirty="0" smtClean="0">
                <a:latin typeface="Verdana" panose="020B0604030504040204" pitchFamily="34" charset="0"/>
                <a:ea typeface="Verdana" panose="020B0604030504040204" pitchFamily="34" charset="0"/>
                <a:cs typeface="Verdana" panose="020B0604030504040204" pitchFamily="34" charset="0"/>
              </a:rPr>
              <a:t>Every week a new spelling rule is introduced.  It is taught in class and the children are given words to learn for a test.</a:t>
            </a:r>
          </a:p>
          <a:p>
            <a:r>
              <a:rPr lang="en-GB" sz="2000" dirty="0" smtClean="0">
                <a:latin typeface="Verdana" panose="020B0604030504040204" pitchFamily="34" charset="0"/>
                <a:ea typeface="Verdana" panose="020B0604030504040204" pitchFamily="34" charset="0"/>
                <a:cs typeface="Verdana" panose="020B0604030504040204" pitchFamily="34" charset="0"/>
              </a:rPr>
              <a:t>Some classes are trialling a new system of testing where the pupils are given the spelling rule but are told to find examples of this.</a:t>
            </a:r>
          </a:p>
          <a:p>
            <a:r>
              <a:rPr lang="en-GB" sz="2000" dirty="0" smtClean="0">
                <a:latin typeface="Verdana" panose="020B0604030504040204" pitchFamily="34" charset="0"/>
                <a:ea typeface="Verdana" panose="020B0604030504040204" pitchFamily="34" charset="0"/>
                <a:cs typeface="Verdana" panose="020B0604030504040204" pitchFamily="34" charset="0"/>
              </a:rPr>
              <a:t>It is important that the children do not just learn the spelling words but that they try to remember the spelling rule.</a:t>
            </a:r>
            <a:endParaRPr lang="en-GB" sz="2000" dirty="0">
              <a:latin typeface="Verdana" panose="020B0604030504040204" pitchFamily="34" charset="0"/>
              <a:ea typeface="Verdana" panose="020B0604030504040204" pitchFamily="34" charset="0"/>
              <a:cs typeface="Verdana" panose="020B0604030504040204" pitchFamily="34" charset="0"/>
            </a:endParaRPr>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824546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7588"/>
            <a:ext cx="8596668" cy="2413378"/>
          </a:xfrm>
        </p:spPr>
        <p:txBody>
          <a:bodyPr>
            <a:normAutofit fontScale="90000"/>
          </a:bodyPr>
          <a:lstStyle/>
          <a:p>
            <a:pPr marL="342900" lvl="0" indent="-342900">
              <a:spcBef>
                <a:spcPts val="1000"/>
              </a:spcBef>
              <a:buClr>
                <a:srgbClr val="5FCBEF"/>
              </a:buClr>
              <a:buSzPct val="80000"/>
              <a:buFont typeface="Wingdings 3" charset="2"/>
              <a:buChar char=""/>
            </a:pPr>
            <a:r>
              <a:rPr lang="en-GB" dirty="0" smtClean="0">
                <a:latin typeface="Verdana" panose="020B0604030504040204" pitchFamily="34" charset="0"/>
                <a:ea typeface="Verdana" panose="020B0604030504040204" pitchFamily="34" charset="0"/>
                <a:cs typeface="Verdana" panose="020B0604030504040204" pitchFamily="34" charset="0"/>
              </a:rPr>
              <a:t>Writing – handwriting</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a:latin typeface="Verdana" panose="020B0604030504040204" pitchFamily="34" charset="0"/>
                <a:ea typeface="Verdana" panose="020B0604030504040204" pitchFamily="34" charset="0"/>
                <a:cs typeface="Verdana" panose="020B0604030504040204" pitchFamily="34" charset="0"/>
              </a:rPr>
              <a:t/>
            </a:r>
            <a:br>
              <a:rPr lang="en-GB" dirty="0">
                <a:latin typeface="Verdana" panose="020B0604030504040204" pitchFamily="34" charset="0"/>
                <a:ea typeface="Verdana" panose="020B0604030504040204" pitchFamily="34" charset="0"/>
                <a:cs typeface="Verdana" panose="020B0604030504040204" pitchFamily="34" charset="0"/>
              </a:rPr>
            </a:br>
            <a:r>
              <a:rPr lang="en-GB" sz="2200"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We use cursive handwriting and this is taught from Foundation.  The children lead in to each letter which helps when they begin to join letters together.  Capital letters are never joined. </a:t>
            </a:r>
            <a:br>
              <a:rPr lang="en-GB" sz="2200"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br>
            <a:endParaRPr lang="en-GB" sz="22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descr="http://www.hawksworthceprimary.org/images/cursive-handwritin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9237" y="2790966"/>
            <a:ext cx="6368863" cy="406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272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439"/>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Speaking and Listening</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4" y="1532790"/>
            <a:ext cx="8596668" cy="5325209"/>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Children are given plenty of opportunities to improve their speaking and listening skills:</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Drama during English or Topic lesson</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Through questioning by adults or pupils</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Classroom debate and discussion</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Assemblies</a:t>
            </a:r>
            <a:endParaRPr lang="en-GB" sz="1800" dirty="0">
              <a:latin typeface="Verdana" panose="020B0604030504040204" pitchFamily="34" charset="0"/>
              <a:ea typeface="Verdana" panose="020B0604030504040204" pitchFamily="34" charset="0"/>
              <a:cs typeface="Verdana" panose="020B0604030504040204" pitchFamily="34" charset="0"/>
            </a:endParaRPr>
          </a:p>
          <a:p>
            <a:pPr lvl="1"/>
            <a:r>
              <a:rPr lang="en-GB" sz="1800" dirty="0" smtClean="0">
                <a:latin typeface="Verdana" panose="020B0604030504040204" pitchFamily="34" charset="0"/>
                <a:ea typeface="Verdana" panose="020B0604030504040204" pitchFamily="34" charset="0"/>
                <a:cs typeface="Verdana" panose="020B0604030504040204" pitchFamily="34" charset="0"/>
              </a:rPr>
              <a:t>Youth Speaks </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School Parliament</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Meeting visitors to the school</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Subject presentations </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Group reading and Paired reading</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Circle time and PSHE discussions</a:t>
            </a:r>
          </a:p>
          <a:p>
            <a:pPr lvl="1"/>
            <a:r>
              <a:rPr lang="en-GB" sz="1800" dirty="0" smtClean="0">
                <a:latin typeface="Verdana" panose="020B0604030504040204" pitchFamily="34" charset="0"/>
                <a:ea typeface="Verdana" panose="020B0604030504040204" pitchFamily="34" charset="0"/>
                <a:cs typeface="Verdana" panose="020B0604030504040204" pitchFamily="34" charset="0"/>
              </a:rPr>
              <a:t>Show and Tell</a:t>
            </a:r>
          </a:p>
          <a:p>
            <a:pPr lvl="1"/>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lvl="1"/>
            <a:endParaRPr lang="en-GB" dirty="0" smtClean="0"/>
          </a:p>
          <a:p>
            <a:pPr lvl="1"/>
            <a:endParaRPr lang="en-GB" dirty="0"/>
          </a:p>
        </p:txBody>
      </p:sp>
    </p:spTree>
    <p:extLst>
      <p:ext uri="{BB962C8B-B14F-4D97-AF65-F5344CB8AC3E}">
        <p14:creationId xmlns:p14="http://schemas.microsoft.com/office/powerpoint/2010/main" val="86457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Early Years and Foundation Stage</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4" y="1674254"/>
            <a:ext cx="9468616" cy="4863023"/>
          </a:xfrm>
        </p:spPr>
        <p:txBody>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Nursery and Foundation are taught initial sounds and concentrate their activities on that sound.  For example, when learning about ‘b’ they will look at a variety of things that begin with that sound.  A ‘sound bag’ will contain books, bananas, bowls, birds and a box.</a:t>
            </a:r>
          </a:p>
          <a:p>
            <a:r>
              <a:rPr lang="en-GB" sz="2000" dirty="0" smtClean="0">
                <a:latin typeface="Verdana" panose="020B0604030504040204" pitchFamily="34" charset="0"/>
                <a:ea typeface="Verdana" panose="020B0604030504040204" pitchFamily="34" charset="0"/>
                <a:cs typeface="Verdana" panose="020B0604030504040204" pitchFamily="34" charset="0"/>
              </a:rPr>
              <a:t>In Foundation the children start to blend.</a:t>
            </a:r>
          </a:p>
          <a:p>
            <a:r>
              <a:rPr lang="en-GB" sz="2000" dirty="0" smtClean="0">
                <a:latin typeface="Verdana" panose="020B0604030504040204" pitchFamily="34" charset="0"/>
                <a:ea typeface="Verdana" panose="020B0604030504040204" pitchFamily="34" charset="0"/>
                <a:cs typeface="Verdana" panose="020B0604030504040204" pitchFamily="34" charset="0"/>
              </a:rPr>
              <a:t>Circle time, games, writing activities (mark making) will all focus on that sound.</a:t>
            </a:r>
          </a:p>
          <a:p>
            <a:r>
              <a:rPr lang="en-GB" sz="2000" dirty="0" smtClean="0">
                <a:latin typeface="Verdana" panose="020B0604030504040204" pitchFamily="34" charset="0"/>
                <a:ea typeface="Verdana" panose="020B0604030504040204" pitchFamily="34" charset="0"/>
                <a:cs typeface="Verdana" panose="020B0604030504040204" pitchFamily="34" charset="0"/>
              </a:rPr>
              <a:t>Lots of learning through experiences, games and playing.</a:t>
            </a:r>
          </a:p>
          <a:p>
            <a:r>
              <a:rPr lang="en-GB" sz="2000" dirty="0" smtClean="0">
                <a:latin typeface="Verdana" panose="020B0604030504040204" pitchFamily="34" charset="0"/>
                <a:ea typeface="Verdana" panose="020B0604030504040204" pitchFamily="34" charset="0"/>
                <a:cs typeface="Verdana" panose="020B0604030504040204" pitchFamily="34" charset="0"/>
              </a:rPr>
              <a:t>Literacy is mainly taught through topic work.</a:t>
            </a:r>
          </a:p>
          <a:p>
            <a:endParaRPr lang="en-GB" dirty="0" smtClean="0"/>
          </a:p>
          <a:p>
            <a:pPr marL="0" indent="0">
              <a:buNone/>
            </a:pPr>
            <a:endParaRPr lang="en-GB" dirty="0"/>
          </a:p>
        </p:txBody>
      </p:sp>
      <p:pic>
        <p:nvPicPr>
          <p:cNvPr id="3074" name="Picture 2" descr="http://1.bp.blogspot.com/-V4hx2odJW74/VI6kXBBNV4I/AAAAAAAAMPs/OJ-5YlGHvhg/s1600/PC15018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6558" y="4667533"/>
            <a:ext cx="2167064" cy="1978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965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673" y="404883"/>
            <a:ext cx="9203646" cy="1320800"/>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How can you support your child at home?</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3" y="1546440"/>
            <a:ext cx="8957986" cy="4608700"/>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Listen to them read as often as possible.</a:t>
            </a:r>
          </a:p>
          <a:p>
            <a:r>
              <a:rPr lang="en-GB" dirty="0" smtClean="0">
                <a:latin typeface="Verdana" panose="020B0604030504040204" pitchFamily="34" charset="0"/>
                <a:ea typeface="Verdana" panose="020B0604030504040204" pitchFamily="34" charset="0"/>
                <a:cs typeface="Verdana" panose="020B0604030504040204" pitchFamily="34" charset="0"/>
              </a:rPr>
              <a:t>Ask lots of questions about the books they are reading.</a:t>
            </a:r>
          </a:p>
          <a:p>
            <a:r>
              <a:rPr lang="en-GB" dirty="0" smtClean="0">
                <a:latin typeface="Verdana" panose="020B0604030504040204" pitchFamily="34" charset="0"/>
                <a:ea typeface="Verdana" panose="020B0604030504040204" pitchFamily="34" charset="0"/>
                <a:cs typeface="Verdana" panose="020B0604030504040204" pitchFamily="34" charset="0"/>
              </a:rPr>
              <a:t>Enjoy books with them.</a:t>
            </a:r>
          </a:p>
          <a:p>
            <a:r>
              <a:rPr lang="en-GB" dirty="0" smtClean="0">
                <a:latin typeface="Verdana" panose="020B0604030504040204" pitchFamily="34" charset="0"/>
                <a:ea typeface="Verdana" panose="020B0604030504040204" pitchFamily="34" charset="0"/>
                <a:cs typeface="Verdana" panose="020B0604030504040204" pitchFamily="34" charset="0"/>
              </a:rPr>
              <a:t>Get them to read a variety of texts (newspapers, instructions for games, menus, road signs, names of shops, fairy tales, information booklets, websites etc).  </a:t>
            </a:r>
          </a:p>
          <a:p>
            <a:r>
              <a:rPr lang="en-GB" dirty="0" smtClean="0">
                <a:latin typeface="Verdana" panose="020B0604030504040204" pitchFamily="34" charset="0"/>
                <a:ea typeface="Verdana" panose="020B0604030504040204" pitchFamily="34" charset="0"/>
                <a:cs typeface="Verdana" panose="020B0604030504040204" pitchFamily="34" charset="0"/>
              </a:rPr>
              <a:t>Support them with their homework but do not do it for them!</a:t>
            </a:r>
          </a:p>
          <a:p>
            <a:r>
              <a:rPr lang="en-GB" dirty="0" smtClean="0">
                <a:latin typeface="Verdana" panose="020B0604030504040204" pitchFamily="34" charset="0"/>
                <a:ea typeface="Verdana" panose="020B0604030504040204" pitchFamily="34" charset="0"/>
                <a:cs typeface="Verdana" panose="020B0604030504040204" pitchFamily="34" charset="0"/>
              </a:rPr>
              <a:t>Help them to learn the spelling rule for the weekly test.</a:t>
            </a:r>
          </a:p>
          <a:p>
            <a:r>
              <a:rPr lang="en-GB" dirty="0" smtClean="0">
                <a:latin typeface="Verdana" panose="020B0604030504040204" pitchFamily="34" charset="0"/>
                <a:ea typeface="Verdana" panose="020B0604030504040204" pitchFamily="34" charset="0"/>
                <a:cs typeface="Verdana" panose="020B0604030504040204" pitchFamily="34" charset="0"/>
              </a:rPr>
              <a:t>Encourage your child to use cursive script when writing at home.</a:t>
            </a:r>
          </a:p>
          <a:p>
            <a:r>
              <a:rPr lang="en-GB" dirty="0" smtClean="0">
                <a:latin typeface="Verdana" panose="020B0604030504040204" pitchFamily="34" charset="0"/>
                <a:ea typeface="Verdana" panose="020B0604030504040204" pitchFamily="34" charset="0"/>
                <a:cs typeface="Verdana" panose="020B0604030504040204" pitchFamily="34" charset="0"/>
              </a:rPr>
              <a:t>Keep a dictionary handy (they tell you a lot).</a:t>
            </a:r>
          </a:p>
          <a:p>
            <a:r>
              <a:rPr lang="en-GB" dirty="0" smtClean="0">
                <a:latin typeface="Verdana" panose="020B0604030504040204" pitchFamily="34" charset="0"/>
                <a:ea typeface="Verdana" panose="020B0604030504040204" pitchFamily="34" charset="0"/>
                <a:cs typeface="Verdana" panose="020B0604030504040204" pitchFamily="34" charset="0"/>
              </a:rPr>
              <a:t>Encourage dinner time debate and discussions.</a:t>
            </a:r>
          </a:p>
          <a:p>
            <a:r>
              <a:rPr lang="en-GB" dirty="0" smtClean="0">
                <a:latin typeface="Verdana" panose="020B0604030504040204" pitchFamily="34" charset="0"/>
                <a:ea typeface="Verdana" panose="020B0604030504040204" pitchFamily="34" charset="0"/>
                <a:cs typeface="Verdana" panose="020B0604030504040204" pitchFamily="34" charset="0"/>
              </a:rPr>
              <a:t>Get in touch with the class teacher if there are any concerns.</a:t>
            </a:r>
          </a:p>
          <a:p>
            <a:endParaRPr lang="en-GB" dirty="0" smtClean="0"/>
          </a:p>
          <a:p>
            <a:endParaRPr lang="en-GB" dirty="0"/>
          </a:p>
        </p:txBody>
      </p:sp>
    </p:spTree>
    <p:extLst>
      <p:ext uri="{BB962C8B-B14F-4D97-AF65-F5344CB8AC3E}">
        <p14:creationId xmlns:p14="http://schemas.microsoft.com/office/powerpoint/2010/main" val="3575597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4508815" cy="796119"/>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Useful Websites</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581800" y="1712794"/>
            <a:ext cx="8596668" cy="5145206"/>
          </a:xfrm>
        </p:spPr>
        <p:txBody>
          <a:bodyPr/>
          <a:lstStyle/>
          <a:p>
            <a:r>
              <a:rPr lang="en-GB" dirty="0">
                <a:latin typeface="Verdana" panose="020B0604030504040204" pitchFamily="34" charset="0"/>
                <a:ea typeface="Verdana" panose="020B0604030504040204" pitchFamily="34" charset="0"/>
                <a:cs typeface="Verdana" panose="020B0604030504040204" pitchFamily="34" charset="0"/>
                <a:hlinkClick r:id="rId2"/>
              </a:rPr>
              <a:t>www.gov.uk/government/publications/national-curriculum-in-england-framework-for-key-stages-1-to-4</a:t>
            </a:r>
          </a:p>
          <a:p>
            <a:r>
              <a:rPr lang="en-GB" dirty="0" smtClean="0">
                <a:latin typeface="Verdana" panose="020B0604030504040204" pitchFamily="34" charset="0"/>
                <a:ea typeface="Verdana" panose="020B0604030504040204" pitchFamily="34" charset="0"/>
                <a:cs typeface="Verdana" panose="020B0604030504040204" pitchFamily="34" charset="0"/>
                <a:hlinkClick r:id="rId2"/>
              </a:rPr>
              <a:t>http</a:t>
            </a:r>
            <a:r>
              <a:rPr lang="en-GB" dirty="0">
                <a:latin typeface="Verdana" panose="020B0604030504040204" pitchFamily="34" charset="0"/>
                <a:ea typeface="Verdana" panose="020B0604030504040204" pitchFamily="34" charset="0"/>
                <a:cs typeface="Verdana" panose="020B0604030504040204" pitchFamily="34" charset="0"/>
                <a:hlinkClick r:id="rId2"/>
              </a:rPr>
              <a:t>://</a:t>
            </a:r>
            <a:r>
              <a:rPr lang="en-GB" dirty="0" smtClean="0">
                <a:latin typeface="Verdana" panose="020B0604030504040204" pitchFamily="34" charset="0"/>
                <a:ea typeface="Verdana" panose="020B0604030504040204" pitchFamily="34" charset="0"/>
                <a:cs typeface="Verdana" panose="020B0604030504040204" pitchFamily="34" charset="0"/>
                <a:hlinkClick r:id="rId2"/>
              </a:rPr>
              <a:t>widewellprimary.eschools.co.uk/website</a:t>
            </a:r>
            <a:endParaRPr lang="en-GB" dirty="0">
              <a:latin typeface="Verdana" panose="020B0604030504040204" pitchFamily="34" charset="0"/>
              <a:ea typeface="Verdana" panose="020B0604030504040204" pitchFamily="34" charset="0"/>
              <a:cs typeface="Verdana" panose="020B0604030504040204" pitchFamily="34" charset="0"/>
              <a:hlinkClick r:id="rId2"/>
            </a:endParaRPr>
          </a:p>
          <a:p>
            <a:r>
              <a:rPr lang="en-GB" dirty="0" smtClean="0">
                <a:latin typeface="Verdana" panose="020B0604030504040204" pitchFamily="34" charset="0"/>
                <a:ea typeface="Verdana" panose="020B0604030504040204" pitchFamily="34" charset="0"/>
                <a:cs typeface="Verdana" panose="020B0604030504040204" pitchFamily="34" charset="0"/>
                <a:hlinkClick r:id="rId2"/>
              </a:rPr>
              <a:t>http</a:t>
            </a:r>
            <a:r>
              <a:rPr lang="en-GB" dirty="0">
                <a:latin typeface="Verdana" panose="020B0604030504040204" pitchFamily="34" charset="0"/>
                <a:ea typeface="Verdana" panose="020B0604030504040204" pitchFamily="34" charset="0"/>
                <a:cs typeface="Verdana" panose="020B0604030504040204" pitchFamily="34" charset="0"/>
                <a:hlinkClick r:id="rId2"/>
              </a:rPr>
              <a:t>://</a:t>
            </a:r>
            <a:r>
              <a:rPr lang="en-GB" dirty="0" smtClean="0">
                <a:latin typeface="Verdana" panose="020B0604030504040204" pitchFamily="34" charset="0"/>
                <a:ea typeface="Verdana" panose="020B0604030504040204" pitchFamily="34" charset="0"/>
                <a:cs typeface="Verdana" panose="020B0604030504040204" pitchFamily="34" charset="0"/>
                <a:hlinkClick r:id="rId2"/>
              </a:rPr>
              <a:t>www.bbc.co.uk/education</a:t>
            </a: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hlinkClick r:id="rId3"/>
              </a:rPr>
              <a:t>www.readwriteinc.com</a:t>
            </a:r>
            <a:r>
              <a:rPr lang="en-GB" dirty="0" smtClean="0">
                <a:latin typeface="Verdana" panose="020B0604030504040204" pitchFamily="34" charset="0"/>
                <a:ea typeface="Verdana" panose="020B0604030504040204" pitchFamily="34" charset="0"/>
                <a:cs typeface="Verdana" panose="020B0604030504040204" pitchFamily="34" charset="0"/>
              </a:rPr>
              <a:t> (phonics and other areas of English)</a:t>
            </a:r>
          </a:p>
          <a:p>
            <a:r>
              <a:rPr lang="en-GB" dirty="0">
                <a:latin typeface="Verdana" panose="020B0604030504040204" pitchFamily="34" charset="0"/>
                <a:ea typeface="Verdana" panose="020B0604030504040204" pitchFamily="34" charset="0"/>
                <a:cs typeface="Verdana" panose="020B0604030504040204" pitchFamily="34" charset="0"/>
                <a:hlinkClick r:id="rId4"/>
              </a:rPr>
              <a:t>http://</a:t>
            </a:r>
            <a:r>
              <a:rPr lang="en-GB" dirty="0" smtClean="0">
                <a:latin typeface="Verdana" panose="020B0604030504040204" pitchFamily="34" charset="0"/>
                <a:ea typeface="Verdana" panose="020B0604030504040204" pitchFamily="34" charset="0"/>
                <a:cs typeface="Verdana" panose="020B0604030504040204" pitchFamily="34" charset="0"/>
                <a:hlinkClick r:id="rId4"/>
              </a:rPr>
              <a:t>www.oxfordowl.co.uk/for-home/phonics-made-easy</a:t>
            </a:r>
            <a:r>
              <a:rPr lang="en-GB" dirty="0" smtClean="0">
                <a:latin typeface="Verdana" panose="020B0604030504040204" pitchFamily="34" charset="0"/>
                <a:ea typeface="Verdana" panose="020B0604030504040204" pitchFamily="34" charset="0"/>
                <a:cs typeface="Verdana" panose="020B0604030504040204" pitchFamily="34" charset="0"/>
              </a:rPr>
              <a:t> (phonics)</a:t>
            </a:r>
          </a:p>
          <a:p>
            <a:r>
              <a:rPr lang="en-GB" dirty="0" smtClean="0">
                <a:latin typeface="Verdana" panose="020B0604030504040204" pitchFamily="34" charset="0"/>
                <a:ea typeface="Verdana" panose="020B0604030504040204" pitchFamily="34" charset="0"/>
                <a:cs typeface="Verdana" panose="020B0604030504040204" pitchFamily="34" charset="0"/>
                <a:hlinkClick r:id="rId5"/>
              </a:rPr>
              <a:t>www.bigbrownbear.co.uk</a:t>
            </a:r>
            <a:r>
              <a:rPr lang="en-GB" dirty="0" smtClean="0">
                <a:latin typeface="Verdana" panose="020B0604030504040204" pitchFamily="34" charset="0"/>
                <a:ea typeface="Verdana" panose="020B0604030504040204" pitchFamily="34" charset="0"/>
                <a:cs typeface="Verdana" panose="020B0604030504040204" pitchFamily="34" charset="0"/>
              </a:rPr>
              <a:t> (online/interactive games)</a:t>
            </a:r>
          </a:p>
          <a:p>
            <a:r>
              <a:rPr lang="en-GB" dirty="0" smtClean="0">
                <a:latin typeface="Verdana" panose="020B0604030504040204" pitchFamily="34" charset="0"/>
                <a:ea typeface="Verdana" panose="020B0604030504040204" pitchFamily="34" charset="0"/>
                <a:cs typeface="Verdana" panose="020B0604030504040204" pitchFamily="34" charset="0"/>
                <a:hlinkClick r:id="rId6"/>
              </a:rPr>
              <a:t>www.crickweb.co.uk</a:t>
            </a:r>
            <a:r>
              <a:rPr lang="en-GB" dirty="0" smtClean="0">
                <a:latin typeface="Verdana" panose="020B0604030504040204" pitchFamily="34" charset="0"/>
                <a:ea typeface="Verdana" panose="020B0604030504040204" pitchFamily="34" charset="0"/>
                <a:cs typeface="Verdana" panose="020B0604030504040204" pitchFamily="34" charset="0"/>
              </a:rPr>
              <a:t> (free online games and activities)</a:t>
            </a:r>
          </a:p>
          <a:p>
            <a:r>
              <a:rPr lang="en-GB" dirty="0" smtClean="0">
                <a:latin typeface="Verdana" panose="020B0604030504040204" pitchFamily="34" charset="0"/>
                <a:ea typeface="Verdana" panose="020B0604030504040204" pitchFamily="34" charset="0"/>
                <a:cs typeface="Verdana" panose="020B0604030504040204" pitchFamily="34" charset="0"/>
                <a:hlinkClick r:id="rId7"/>
              </a:rPr>
              <a:t>www.woodlands-junior.kent.sch.uk</a:t>
            </a:r>
            <a:r>
              <a:rPr lang="en-GB" dirty="0" smtClean="0">
                <a:latin typeface="Verdana" panose="020B0604030504040204" pitchFamily="34" charset="0"/>
                <a:ea typeface="Verdana" panose="020B0604030504040204" pitchFamily="34" charset="0"/>
                <a:cs typeface="Verdana" panose="020B0604030504040204" pitchFamily="34" charset="0"/>
              </a:rPr>
              <a:t> (lots of useful English activities)</a:t>
            </a:r>
          </a:p>
          <a:p>
            <a:endParaRPr lang="en-GB" dirty="0">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Tree>
    <p:extLst>
      <p:ext uri="{BB962C8B-B14F-4D97-AF65-F5344CB8AC3E}">
        <p14:creationId xmlns:p14="http://schemas.microsoft.com/office/powerpoint/2010/main" val="2854291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normAutofit fontScale="90000"/>
          </a:bodyPr>
          <a:lstStyle/>
          <a:p>
            <a:r>
              <a:rPr lang="en-GB" dirty="0">
                <a:latin typeface="Verdana" panose="020B0604030504040204" pitchFamily="34" charset="0"/>
                <a:ea typeface="Verdana" panose="020B0604030504040204" pitchFamily="34" charset="0"/>
                <a:cs typeface="Verdana" panose="020B0604030504040204" pitchFamily="34" charset="0"/>
              </a:rPr>
              <a:t>NATIONAL REQUIREMENTS</a:t>
            </a:r>
            <a:br>
              <a:rPr lang="en-GB" dirty="0">
                <a:latin typeface="Verdana" panose="020B0604030504040204" pitchFamily="34" charset="0"/>
                <a:ea typeface="Verdana" panose="020B0604030504040204" pitchFamily="34" charset="0"/>
                <a:cs typeface="Verdana" panose="020B0604030504040204" pitchFamily="34" charset="0"/>
              </a:rPr>
            </a:br>
            <a:endParaRPr lang="en-GB" dirty="0"/>
          </a:p>
        </p:txBody>
      </p:sp>
      <p:sp>
        <p:nvSpPr>
          <p:cNvPr id="3" name="Content Placeholder 2"/>
          <p:cNvSpPr>
            <a:spLocks noGrp="1"/>
          </p:cNvSpPr>
          <p:nvPr>
            <p:ph idx="1"/>
          </p:nvPr>
        </p:nvSpPr>
        <p:spPr>
          <a:xfrm>
            <a:off x="677334" y="1571223"/>
            <a:ext cx="8596668" cy="4470139"/>
          </a:xfrm>
        </p:spPr>
        <p:txBody>
          <a:bodyPr/>
          <a:lstStyle/>
          <a:p>
            <a:r>
              <a:rPr lang="en-GB" sz="2000" dirty="0">
                <a:latin typeface="Verdana" panose="020B0604030504040204" pitchFamily="34" charset="0"/>
                <a:ea typeface="Verdana" panose="020B0604030504040204" pitchFamily="34" charset="0"/>
                <a:cs typeface="Verdana" panose="020B0604030504040204" pitchFamily="34" charset="0"/>
              </a:rPr>
              <a:t>The National Curriculum changed in </a:t>
            </a:r>
            <a:r>
              <a:rPr lang="en-GB" sz="2000" dirty="0" smtClean="0">
                <a:latin typeface="Verdana" panose="020B0604030504040204" pitchFamily="34" charset="0"/>
                <a:ea typeface="Verdana" panose="020B0604030504040204" pitchFamily="34" charset="0"/>
                <a:cs typeface="Verdana" panose="020B0604030504040204" pitchFamily="34" charset="0"/>
              </a:rPr>
              <a:t>2014.</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As an academy we do not have to follow it but we </a:t>
            </a:r>
            <a:r>
              <a:rPr lang="en-GB" sz="2000" dirty="0" smtClean="0">
                <a:latin typeface="Verdana" panose="020B0604030504040204" pitchFamily="34" charset="0"/>
                <a:ea typeface="Verdana" panose="020B0604030504040204" pitchFamily="34" charset="0"/>
                <a:cs typeface="Verdana" panose="020B0604030504040204" pitchFamily="34" charset="0"/>
              </a:rPr>
              <a:t>choose to</a:t>
            </a:r>
            <a:r>
              <a:rPr lang="en-GB" sz="2000" dirty="0" smtClean="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rPr>
              <a:t>for English and maths because of the Statutory Assessment Tests (SATs) at the end of Year 2 and Year </a:t>
            </a:r>
            <a:r>
              <a:rPr lang="en-GB" sz="2000" dirty="0" smtClean="0">
                <a:latin typeface="Verdana" panose="020B0604030504040204" pitchFamily="34" charset="0"/>
                <a:ea typeface="Verdana" panose="020B0604030504040204" pitchFamily="34" charset="0"/>
                <a:cs typeface="Verdana" panose="020B0604030504040204" pitchFamily="34" charset="0"/>
              </a:rPr>
              <a:t>6.</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We </a:t>
            </a:r>
            <a:r>
              <a:rPr lang="en-GB" sz="2000" dirty="0">
                <a:latin typeface="Verdana" panose="020B0604030504040204" pitchFamily="34" charset="0"/>
                <a:ea typeface="Verdana" panose="020B0604030504040204" pitchFamily="34" charset="0"/>
                <a:cs typeface="Verdana" panose="020B0604030504040204" pitchFamily="34" charset="0"/>
              </a:rPr>
              <a:t>constantly assess (both formally and informally) throughout the year so that we can judge the progress and understanding of each </a:t>
            </a:r>
            <a:r>
              <a:rPr lang="en-GB" sz="2000" dirty="0" smtClean="0">
                <a:latin typeface="Verdana" panose="020B0604030504040204" pitchFamily="34" charset="0"/>
                <a:ea typeface="Verdana" panose="020B0604030504040204" pitchFamily="34" charset="0"/>
                <a:cs typeface="Verdana" panose="020B0604030504040204" pitchFamily="34" charset="0"/>
              </a:rPr>
              <a:t>child.</a:t>
            </a:r>
          </a:p>
          <a:p>
            <a:r>
              <a:rPr lang="en-GB" sz="2000" dirty="0" smtClean="0">
                <a:latin typeface="Verdana" panose="020B0604030504040204" pitchFamily="34" charset="0"/>
                <a:ea typeface="Verdana" panose="020B0604030504040204" pitchFamily="34" charset="0"/>
                <a:cs typeface="Verdana" panose="020B0604030504040204" pitchFamily="34" charset="0"/>
              </a:rPr>
              <a:t>Children that need further support are put into small groups for </a:t>
            </a:r>
            <a:r>
              <a:rPr lang="en-GB" sz="2000" dirty="0" smtClean="0">
                <a:latin typeface="Verdana" panose="020B0604030504040204" pitchFamily="34" charset="0"/>
                <a:ea typeface="Verdana" panose="020B0604030504040204" pitchFamily="34" charset="0"/>
                <a:cs typeface="Verdana" panose="020B0604030504040204" pitchFamily="34" charset="0"/>
              </a:rPr>
              <a:t>weekly or daily support outside normal lessons.</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We provide you with details of your child’s progress in October, February and July.  Please contact the class teacher if you have any concerns.</a:t>
            </a:r>
          </a:p>
          <a:p>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1979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39143"/>
            <a:ext cx="4631645" cy="755561"/>
          </a:xfrm>
        </p:spPr>
        <p:txBody>
          <a:bodyPr>
            <a:noAutofit/>
          </a:bodyPr>
          <a:lstStyle/>
          <a:p>
            <a:r>
              <a:rPr lang="en-GB" dirty="0" smtClean="0">
                <a:latin typeface="Verdana" panose="020B0604030504040204" pitchFamily="34" charset="0"/>
                <a:ea typeface="Verdana" panose="020B0604030504040204" pitchFamily="34" charset="0"/>
                <a:cs typeface="Verdana" panose="020B0604030504040204" pitchFamily="34" charset="0"/>
              </a:rPr>
              <a:t>Reading - phonics</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8393" y="1275008"/>
            <a:ext cx="10050768" cy="5398747"/>
          </a:xfrm>
        </p:spPr>
        <p:txBody>
          <a:bodyPr>
            <a:norm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We use Read Write Inc. Phonics to teach our pupils to read.</a:t>
            </a:r>
          </a:p>
          <a:p>
            <a:r>
              <a:rPr lang="en-GB" sz="2000" dirty="0" smtClean="0">
                <a:latin typeface="Verdana" panose="020B0604030504040204" pitchFamily="34" charset="0"/>
                <a:ea typeface="Verdana" panose="020B0604030504040204" pitchFamily="34" charset="0"/>
                <a:cs typeface="Verdana" panose="020B0604030504040204" pitchFamily="34" charset="0"/>
              </a:rPr>
              <a:t>Children are assessed and taught in groups of similar ability.</a:t>
            </a:r>
          </a:p>
          <a:p>
            <a:r>
              <a:rPr lang="en-GB" sz="2000" dirty="0" smtClean="0">
                <a:latin typeface="Verdana" panose="020B0604030504040204" pitchFamily="34" charset="0"/>
                <a:ea typeface="Verdana" panose="020B0604030504040204" pitchFamily="34" charset="0"/>
                <a:cs typeface="Verdana" panose="020B0604030504040204" pitchFamily="34" charset="0"/>
              </a:rPr>
              <a:t>Phonics </a:t>
            </a:r>
            <a:r>
              <a:rPr lang="en-GB" sz="2000" dirty="0">
                <a:latin typeface="Verdana" panose="020B0604030504040204" pitchFamily="34" charset="0"/>
                <a:ea typeface="Verdana" panose="020B0604030504040204" pitchFamily="34" charset="0"/>
                <a:cs typeface="Verdana" panose="020B0604030504040204" pitchFamily="34" charset="0"/>
              </a:rPr>
              <a:t>is the relationship between printed letters and the sounds they make. </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Children </a:t>
            </a:r>
            <a:r>
              <a:rPr lang="en-GB" sz="2000" dirty="0">
                <a:latin typeface="Verdana" panose="020B0604030504040204" pitchFamily="34" charset="0"/>
                <a:ea typeface="Verdana" panose="020B0604030504040204" pitchFamily="34" charset="0"/>
                <a:cs typeface="Verdana" panose="020B0604030504040204" pitchFamily="34" charset="0"/>
              </a:rPr>
              <a:t>will first learn the most common letter sounds, and then look at more difficult patterns such as recognising that ‘ow’ sounds different in ‘cow’ than in ‘low’, or that both ‘ai’ and ‘ay’ make the same sound in different words</a:t>
            </a:r>
            <a:r>
              <a:rPr lang="en-GB" sz="2000" dirty="0" smtClean="0">
                <a:latin typeface="Verdana" panose="020B0604030504040204" pitchFamily="34" charset="0"/>
                <a:ea typeface="Verdana" panose="020B0604030504040204" pitchFamily="34" charset="0"/>
                <a:cs typeface="Verdana" panose="020B0604030504040204" pitchFamily="34" charset="0"/>
              </a:rPr>
              <a:t>.</a:t>
            </a:r>
          </a:p>
          <a:p>
            <a:r>
              <a:rPr lang="en-GB" sz="2000" dirty="0" smtClean="0">
                <a:latin typeface="Verdana" panose="020B0604030504040204" pitchFamily="34" charset="0"/>
                <a:ea typeface="Verdana" panose="020B0604030504040204" pitchFamily="34" charset="0"/>
                <a:cs typeface="Verdana" panose="020B0604030504040204" pitchFamily="34" charset="0"/>
              </a:rPr>
              <a:t>Children’s reading is tested in the Year 1 phonics screening check.</a:t>
            </a:r>
          </a:p>
          <a:p>
            <a:r>
              <a:rPr lang="en-GB" sz="2000" dirty="0" smtClean="0">
                <a:latin typeface="Verdana" panose="020B0604030504040204" pitchFamily="34" charset="0"/>
                <a:ea typeface="Verdana" panose="020B0604030504040204" pitchFamily="34" charset="0"/>
                <a:cs typeface="Verdana" panose="020B0604030504040204" pitchFamily="34" charset="0"/>
              </a:rPr>
              <a:t>This check will also test nonsense (alien) words such as:</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			splarck         thrime        flurp    </a:t>
            </a:r>
          </a:p>
          <a:p>
            <a:r>
              <a:rPr lang="en-GB" sz="2000" dirty="0">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cs typeface="Verdana" panose="020B0604030504040204" pitchFamily="34" charset="0"/>
                <a:hlinkClick r:id="rId3"/>
              </a:rPr>
              <a:t>http://</a:t>
            </a:r>
            <a:r>
              <a:rPr lang="en-GB" sz="2000" dirty="0" smtClean="0">
                <a:latin typeface="Verdana" panose="020B0604030504040204" pitchFamily="34" charset="0"/>
                <a:ea typeface="Verdana" panose="020B0604030504040204" pitchFamily="34" charset="0"/>
                <a:cs typeface="Verdana" panose="020B0604030504040204" pitchFamily="34" charset="0"/>
                <a:hlinkClick r:id="rId3"/>
              </a:rPr>
              <a:t>www.oxfordowl.co.uk/for-home/phonics-made-easy</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Read Write In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9837" y="851145"/>
            <a:ext cx="151447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94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6119"/>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Reading - comprehension</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72618" y="1405719"/>
            <a:ext cx="8596668" cy="5018133"/>
          </a:xfrm>
        </p:spPr>
        <p:txBody>
          <a:bodyPr>
            <a:normAutofit lnSpcReduction="10000"/>
          </a:bodyPr>
          <a:lstStyle/>
          <a:p>
            <a:r>
              <a:rPr lang="en-GB" sz="2000" dirty="0">
                <a:latin typeface="Verdana" panose="020B0604030504040204" pitchFamily="34" charset="0"/>
                <a:ea typeface="Verdana" panose="020B0604030504040204" pitchFamily="34" charset="0"/>
                <a:cs typeface="Verdana" panose="020B0604030504040204" pitchFamily="34" charset="0"/>
              </a:rPr>
              <a:t>As children move through school there is a greater emphasis on comprehension.  Instead of being able to just decode the words, they begin to understand what the words mean.  </a:t>
            </a: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latin typeface="Verdana" panose="020B0604030504040204" pitchFamily="34" charset="0"/>
                <a:ea typeface="Verdana" panose="020B0604030504040204" pitchFamily="34" charset="0"/>
                <a:cs typeface="Verdana" panose="020B0604030504040204" pitchFamily="34" charset="0"/>
              </a:rPr>
              <a:t>In KS2 the children will develop their understanding of whole texts and will be able to draw simple inferences about characters or events in a story</a:t>
            </a:r>
            <a:r>
              <a:rPr lang="en-GB" sz="20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We use a variety of books in our reading scheme and these are all ‘book banded’.  The children move through the colours until they become ‘free-readers’.</a:t>
            </a:r>
          </a:p>
          <a:p>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We encourage all children to read a range of fiction, non-fiction, poetry, plays and reference books.</a:t>
            </a:r>
            <a:endParaRPr lang="en-GB" sz="2000" dirty="0">
              <a:latin typeface="Verdana" panose="020B0604030504040204" pitchFamily="34" charset="0"/>
              <a:ea typeface="Verdana" panose="020B0604030504040204" pitchFamily="34" charset="0"/>
              <a:cs typeface="Verdana" panose="020B0604030504040204" pitchFamily="34" charset="0"/>
            </a:endParaRPr>
          </a:p>
          <a:p>
            <a:endParaRPr lang="en-GB" dirty="0"/>
          </a:p>
        </p:txBody>
      </p:sp>
    </p:spTree>
    <p:extLst>
      <p:ext uri="{BB962C8B-B14F-4D97-AF65-F5344CB8AC3E}">
        <p14:creationId xmlns:p14="http://schemas.microsoft.com/office/powerpoint/2010/main" val="2945674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140" y="582305"/>
            <a:ext cx="8596668" cy="895895"/>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Reading for Enjoyment</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36140" y="1478200"/>
            <a:ext cx="9476600" cy="5018133"/>
          </a:xfrm>
        </p:spPr>
        <p:txBody>
          <a:bodyPr>
            <a:noAutofit/>
          </a:bodyPr>
          <a:lstStyle/>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MOST IMPORTANTLY – WE WANT ALL CHILDREN TO ENJOY READING.</a:t>
            </a:r>
          </a:p>
          <a:p>
            <a:r>
              <a:rPr lang="en-GB" sz="2000" dirty="0" smtClean="0">
                <a:latin typeface="Verdana" panose="020B0604030504040204" pitchFamily="34" charset="0"/>
                <a:ea typeface="Verdana" panose="020B0604030504040204" pitchFamily="34" charset="0"/>
                <a:cs typeface="Verdana" panose="020B0604030504040204" pitchFamily="34" charset="0"/>
              </a:rPr>
              <a:t>Whatever age you think you should stop reading bedtime stories, double it!</a:t>
            </a:r>
          </a:p>
          <a:p>
            <a:r>
              <a:rPr lang="en-GB" sz="2000" dirty="0" smtClean="0">
                <a:latin typeface="Verdana" panose="020B0604030504040204" pitchFamily="34" charset="0"/>
                <a:ea typeface="Verdana" panose="020B0604030504040204" pitchFamily="34" charset="0"/>
                <a:cs typeface="Verdana" panose="020B0604030504040204" pitchFamily="34" charset="0"/>
              </a:rPr>
              <a:t>Listen to your child read as often as possible.  </a:t>
            </a:r>
          </a:p>
          <a:p>
            <a:r>
              <a:rPr lang="en-GB" sz="2000" dirty="0" smtClean="0">
                <a:latin typeface="Verdana" panose="020B0604030504040204" pitchFamily="34" charset="0"/>
                <a:ea typeface="Verdana" panose="020B0604030504040204" pitchFamily="34" charset="0"/>
                <a:cs typeface="Verdana" panose="020B0604030504040204" pitchFamily="34" charset="0"/>
              </a:rPr>
              <a:t>Sharing the book is a positive experience.</a:t>
            </a:r>
          </a:p>
          <a:p>
            <a:r>
              <a:rPr lang="en-GB" sz="2000" dirty="0" smtClean="0">
                <a:latin typeface="Verdana" panose="020B0604030504040204" pitchFamily="34" charset="0"/>
                <a:ea typeface="Verdana" panose="020B0604030504040204" pitchFamily="34" charset="0"/>
                <a:cs typeface="Verdana" panose="020B0604030504040204" pitchFamily="34" charset="0"/>
              </a:rPr>
              <a:t>Discuss the text.  What did they like?  Who is their favourite character?  What could happen next?</a:t>
            </a:r>
          </a:p>
          <a:p>
            <a:r>
              <a:rPr lang="en-GB" sz="2000" dirty="0" smtClean="0">
                <a:latin typeface="Verdana" panose="020B0604030504040204" pitchFamily="34" charset="0"/>
                <a:ea typeface="Verdana" panose="020B0604030504040204" pitchFamily="34" charset="0"/>
                <a:cs typeface="Verdana" panose="020B0604030504040204" pitchFamily="34" charset="0"/>
              </a:rPr>
              <a:t>Please do this even if you haven’t listened to them read.</a:t>
            </a:r>
          </a:p>
          <a:p>
            <a:r>
              <a:rPr lang="en-GB" sz="2000" dirty="0" smtClean="0">
                <a:latin typeface="Verdana" panose="020B0604030504040204" pitchFamily="34" charset="0"/>
                <a:ea typeface="Verdana" panose="020B0604030504040204" pitchFamily="34" charset="0"/>
                <a:cs typeface="Verdana" panose="020B0604030504040204" pitchFamily="34" charset="0"/>
              </a:rPr>
              <a:t>Reading should be something every child chooses to do – not a negative experience or a punishment!</a:t>
            </a:r>
          </a:p>
          <a:p>
            <a:r>
              <a:rPr lang="en-GB" sz="2000" dirty="0" smtClean="0">
                <a:latin typeface="Verdana" panose="020B0604030504040204" pitchFamily="34" charset="0"/>
                <a:ea typeface="Verdana" panose="020B0604030504040204" pitchFamily="34" charset="0"/>
                <a:cs typeface="Verdana" panose="020B0604030504040204" pitchFamily="34" charset="0"/>
              </a:rPr>
              <a:t>Our library can be accessed from home.</a:t>
            </a:r>
          </a:p>
        </p:txBody>
      </p:sp>
    </p:spTree>
    <p:extLst>
      <p:ext uri="{BB962C8B-B14F-4D97-AF65-F5344CB8AC3E}">
        <p14:creationId xmlns:p14="http://schemas.microsoft.com/office/powerpoint/2010/main" val="1039008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normAutofit fontScale="90000"/>
          </a:bodyPr>
          <a:lstStyle/>
          <a:p>
            <a:r>
              <a:rPr lang="en-GB" sz="4000" dirty="0" smtClean="0">
                <a:latin typeface="Verdana" panose="020B0604030504040204" pitchFamily="34" charset="0"/>
                <a:ea typeface="Verdana" panose="020B0604030504040204" pitchFamily="34" charset="0"/>
                <a:cs typeface="Verdana" panose="020B0604030504040204" pitchFamily="34" charset="0"/>
              </a:rPr>
              <a:t>Writing - </a:t>
            </a:r>
            <a:r>
              <a:rPr lang="en-GB" sz="4000" dirty="0">
                <a:latin typeface="Verdana" panose="020B0604030504040204" pitchFamily="34" charset="0"/>
                <a:ea typeface="Verdana" panose="020B0604030504040204" pitchFamily="34" charset="0"/>
                <a:cs typeface="Verdana" panose="020B0604030504040204" pitchFamily="34" charset="0"/>
              </a:rPr>
              <a:t>Grammar and Punctuation</a:t>
            </a:r>
            <a:r>
              <a:rPr lang="en-GB" dirty="0">
                <a:latin typeface="Verdana" panose="020B0604030504040204" pitchFamily="34" charset="0"/>
                <a:ea typeface="Verdana" panose="020B0604030504040204" pitchFamily="34" charset="0"/>
                <a:cs typeface="Verdana" panose="020B0604030504040204" pitchFamily="34" charset="0"/>
              </a:rPr>
              <a:t/>
            </a:r>
            <a:br>
              <a:rPr lang="en-GB" dirty="0">
                <a:latin typeface="Verdana" panose="020B0604030504040204" pitchFamily="34" charset="0"/>
                <a:ea typeface="Verdana" panose="020B0604030504040204" pitchFamily="34" charset="0"/>
                <a:cs typeface="Verdana" panose="020B0604030504040204" pitchFamily="34" charset="0"/>
              </a:rPr>
            </a:br>
            <a:endParaRPr lang="en-GB" dirty="0"/>
          </a:p>
        </p:txBody>
      </p:sp>
      <p:sp>
        <p:nvSpPr>
          <p:cNvPr id="3" name="Content Placeholder 2"/>
          <p:cNvSpPr>
            <a:spLocks noGrp="1"/>
          </p:cNvSpPr>
          <p:nvPr>
            <p:ph idx="1"/>
          </p:nvPr>
        </p:nvSpPr>
        <p:spPr>
          <a:xfrm>
            <a:off x="677334" y="1287887"/>
            <a:ext cx="8968942" cy="4753476"/>
          </a:xfrm>
        </p:spPr>
        <p:txBody>
          <a:bodyPr>
            <a:normAutofit/>
          </a:bodyPr>
          <a:lstStyle/>
          <a:p>
            <a:pPr marL="0" indent="0">
              <a:buNone/>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Testing in year 6 was </a:t>
            </a:r>
            <a:r>
              <a:rPr lang="en-GB" sz="2000" dirty="0">
                <a:latin typeface="Verdana" panose="020B0604030504040204" pitchFamily="34" charset="0"/>
                <a:ea typeface="Verdana" panose="020B0604030504040204" pitchFamily="34" charset="0"/>
                <a:cs typeface="Verdana" panose="020B0604030504040204" pitchFamily="34" charset="0"/>
              </a:rPr>
              <a:t>introduced in </a:t>
            </a:r>
            <a:r>
              <a:rPr lang="en-GB" sz="2000" dirty="0" smtClean="0">
                <a:latin typeface="Verdana" panose="020B0604030504040204" pitchFamily="34" charset="0"/>
                <a:ea typeface="Verdana" panose="020B0604030504040204" pitchFamily="34" charset="0"/>
                <a:cs typeface="Verdana" panose="020B0604030504040204" pitchFamily="34" charset="0"/>
              </a:rPr>
              <a:t>2013.</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Year </a:t>
            </a:r>
            <a:r>
              <a:rPr lang="en-GB" sz="2000" dirty="0">
                <a:latin typeface="Verdana" panose="020B0604030504040204" pitchFamily="34" charset="0"/>
                <a:ea typeface="Verdana" panose="020B0604030504040204" pitchFamily="34" charset="0"/>
                <a:cs typeface="Verdana" panose="020B0604030504040204" pitchFamily="34" charset="0"/>
              </a:rPr>
              <a:t>2 pupils will also have SATs tests from 2016 onwards. </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See example test papers</a:t>
            </a:r>
          </a:p>
          <a:p>
            <a:pPr marL="0" indent="0">
              <a:buNone/>
            </a:pPr>
            <a:endParaRPr lang="en-GB"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G &amp; P is taught throughout school and each year the children learn new elements of each.  They also consolidate what they have learnt in previous years.  </a:t>
            </a:r>
          </a:p>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For example, in year 1 they learn about nouns but by year 6 they understand abstract, proper, common, collective and plural nouns.</a:t>
            </a:r>
          </a:p>
          <a:p>
            <a:pPr marL="0" indent="0">
              <a:buNone/>
            </a:pPr>
            <a:endParaRPr lang="en-GB"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401181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Verdana" panose="020B0604030504040204" pitchFamily="34" charset="0"/>
                <a:ea typeface="Verdana" panose="020B0604030504040204" pitchFamily="34" charset="0"/>
                <a:cs typeface="Verdana" panose="020B0604030504040204" pitchFamily="34" charset="0"/>
              </a:rPr>
              <a:t>It is important that children learn about the parts of speech in context</a:t>
            </a:r>
            <a:br>
              <a:rPr lang="en-GB" dirty="0">
                <a:latin typeface="Verdana" panose="020B0604030504040204" pitchFamily="34" charset="0"/>
                <a:ea typeface="Verdana" panose="020B0604030504040204" pitchFamily="34" charset="0"/>
                <a:cs typeface="Verdana" panose="020B0604030504040204" pitchFamily="34" charset="0"/>
              </a:rPr>
            </a:b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0" indent="0">
              <a:buNone/>
            </a:pPr>
            <a:r>
              <a:rPr lang="en-GB" sz="2000" dirty="0" smtClean="0">
                <a:latin typeface="Verdana" panose="020B0604030504040204" pitchFamily="34" charset="0"/>
                <a:ea typeface="Verdana" panose="020B0604030504040204" pitchFamily="34" charset="0"/>
                <a:cs typeface="Verdana" panose="020B0604030504040204" pitchFamily="34" charset="0"/>
              </a:rPr>
              <a:t>The </a:t>
            </a:r>
            <a:r>
              <a:rPr lang="en-GB" sz="2000" dirty="0">
                <a:latin typeface="Verdana" panose="020B0604030504040204" pitchFamily="34" charset="0"/>
                <a:ea typeface="Verdana" panose="020B0604030504040204" pitchFamily="34" charset="0"/>
                <a:cs typeface="Verdana" panose="020B0604030504040204" pitchFamily="34" charset="0"/>
              </a:rPr>
              <a:t>earth is round. (Adjective)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The boys ran round the tree. (Preposition)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Will you come round to our house this evening? (Adverb)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We won the first round of the tennis cup. (Noun)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
            </a:r>
            <a:br>
              <a:rPr lang="en-GB" sz="2000" dirty="0">
                <a:latin typeface="Verdana" panose="020B0604030504040204" pitchFamily="34" charset="0"/>
                <a:ea typeface="Verdana" panose="020B0604030504040204" pitchFamily="34" charset="0"/>
                <a:cs typeface="Verdana" panose="020B0604030504040204" pitchFamily="34" charset="0"/>
              </a:rPr>
            </a:br>
            <a:r>
              <a:rPr lang="en-GB" sz="2000" dirty="0">
                <a:latin typeface="Verdana" panose="020B0604030504040204" pitchFamily="34" charset="0"/>
                <a:ea typeface="Verdana" panose="020B0604030504040204" pitchFamily="34" charset="0"/>
                <a:cs typeface="Verdana" panose="020B0604030504040204" pitchFamily="34" charset="0"/>
              </a:rPr>
              <a:t>The child’s eyes rounded with </a:t>
            </a:r>
            <a:r>
              <a:rPr lang="en-GB" sz="2000" dirty="0" smtClean="0">
                <a:latin typeface="Verdana" panose="020B0604030504040204" pitchFamily="34" charset="0"/>
                <a:ea typeface="Verdana" panose="020B0604030504040204" pitchFamily="34" charset="0"/>
                <a:cs typeface="Verdana" panose="020B0604030504040204" pitchFamily="34" charset="0"/>
              </a:rPr>
              <a:t>excitement</a:t>
            </a:r>
            <a:r>
              <a:rPr lang="en-GB" sz="2000" dirty="0">
                <a:latin typeface="Verdana" panose="020B0604030504040204" pitchFamily="34" charset="0"/>
                <a:ea typeface="Verdana" panose="020B0604030504040204" pitchFamily="34" charset="0"/>
                <a:cs typeface="Verdana" panose="020B0604030504040204" pitchFamily="34" charset="0"/>
              </a:rPr>
              <a:t>. (Verb) </a:t>
            </a:r>
          </a:p>
          <a:p>
            <a:endParaRPr lang="en-GB" dirty="0"/>
          </a:p>
        </p:txBody>
      </p:sp>
    </p:spTree>
    <p:extLst>
      <p:ext uri="{BB962C8B-B14F-4D97-AF65-F5344CB8AC3E}">
        <p14:creationId xmlns:p14="http://schemas.microsoft.com/office/powerpoint/2010/main" val="508718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6937"/>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Example questions – KS2 test</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77334" y="1519144"/>
            <a:ext cx="9394714" cy="4635996"/>
          </a:xfrm>
        </p:spPr>
        <p:txBody>
          <a:bodyPr>
            <a:noAutofit/>
          </a:bodyPr>
          <a:lstStyle/>
          <a:p>
            <a:r>
              <a:rPr lang="en-GB" sz="2000" dirty="0" smtClean="0">
                <a:latin typeface="Verdana" panose="020B0604030504040204" pitchFamily="34" charset="0"/>
                <a:ea typeface="Verdana" panose="020B0604030504040204" pitchFamily="34" charset="0"/>
                <a:cs typeface="Verdana" panose="020B0604030504040204" pitchFamily="34" charset="0"/>
              </a:rPr>
              <a:t>Rewrite the sentence below so that it begins with the adverbial.</a:t>
            </a:r>
          </a:p>
          <a:p>
            <a:r>
              <a:rPr lang="en-GB" sz="2000" i="1" dirty="0" smtClean="0">
                <a:latin typeface="Verdana" panose="020B0604030504040204" pitchFamily="34" charset="0"/>
                <a:ea typeface="Verdana" panose="020B0604030504040204" pitchFamily="34" charset="0"/>
                <a:cs typeface="Verdana" panose="020B0604030504040204" pitchFamily="34" charset="0"/>
              </a:rPr>
              <a:t>We turned off the lights before we left.</a:t>
            </a:r>
          </a:p>
          <a:p>
            <a:endParaRPr lang="en-GB" sz="2000" i="1" dirty="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Circle all the determiners in the sentence below.</a:t>
            </a:r>
          </a:p>
          <a:p>
            <a:r>
              <a:rPr lang="en-GB" sz="2000" i="1" dirty="0" smtClean="0">
                <a:latin typeface="Verdana" panose="020B0604030504040204" pitchFamily="34" charset="0"/>
                <a:ea typeface="Verdana" panose="020B0604030504040204" pitchFamily="34" charset="0"/>
                <a:cs typeface="Verdana" panose="020B0604030504040204" pitchFamily="34" charset="0"/>
              </a:rPr>
              <a:t>There wasn’t much juice left in the fridge, so I bought a new bottle.</a:t>
            </a:r>
          </a:p>
          <a:p>
            <a:endParaRPr lang="en-GB" sz="2000" i="1" dirty="0">
              <a:latin typeface="Verdana" panose="020B0604030504040204" pitchFamily="34" charset="0"/>
              <a:ea typeface="Verdana" panose="020B0604030504040204" pitchFamily="34" charset="0"/>
              <a:cs typeface="Verdana" panose="020B0604030504040204" pitchFamily="34" charset="0"/>
            </a:endParaRPr>
          </a:p>
          <a:p>
            <a:r>
              <a:rPr lang="en-GB" sz="2000" dirty="0" smtClean="0">
                <a:latin typeface="Verdana" panose="020B0604030504040204" pitchFamily="34" charset="0"/>
                <a:ea typeface="Verdana" panose="020B0604030504040204" pitchFamily="34" charset="0"/>
                <a:cs typeface="Verdana" panose="020B0604030504040204" pitchFamily="34" charset="0"/>
              </a:rPr>
              <a:t>Circle the relative clause in the sentence below.</a:t>
            </a:r>
          </a:p>
          <a:p>
            <a:r>
              <a:rPr lang="en-GB" sz="2000" i="1" dirty="0" smtClean="0">
                <a:latin typeface="Verdana" panose="020B0604030504040204" pitchFamily="34" charset="0"/>
                <a:ea typeface="Verdana" panose="020B0604030504040204" pitchFamily="34" charset="0"/>
                <a:cs typeface="Verdana" panose="020B0604030504040204" pitchFamily="34" charset="0"/>
              </a:rPr>
              <a:t>The blue car that was parked outside the shop was for sale.</a:t>
            </a:r>
            <a:endParaRPr lang="en-GB" sz="200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3522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It is important to remember that punctuation saves lives!</a:t>
            </a:r>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GB" sz="2400" dirty="0" smtClean="0">
                <a:latin typeface="Verdana" panose="020B0604030504040204" pitchFamily="34" charset="0"/>
                <a:ea typeface="Verdana" panose="020B0604030504040204" pitchFamily="34" charset="0"/>
                <a:cs typeface="Verdana" panose="020B0604030504040204" pitchFamily="34" charset="0"/>
              </a:rPr>
              <a:t>Let’s eat grandpa.</a:t>
            </a:r>
          </a:p>
          <a:p>
            <a:endParaRPr lang="en-GB" sz="2400" dirty="0">
              <a:latin typeface="Verdana" panose="020B0604030504040204" pitchFamily="34" charset="0"/>
              <a:ea typeface="Verdana" panose="020B0604030504040204" pitchFamily="34" charset="0"/>
              <a:cs typeface="Verdana" panose="020B0604030504040204" pitchFamily="34" charset="0"/>
            </a:endParaRPr>
          </a:p>
          <a:p>
            <a:r>
              <a:rPr lang="en-GB" sz="2400" dirty="0" smtClean="0">
                <a:latin typeface="Verdana" panose="020B0604030504040204" pitchFamily="34" charset="0"/>
                <a:ea typeface="Verdana" panose="020B0604030504040204" pitchFamily="34" charset="0"/>
                <a:cs typeface="Verdana" panose="020B0604030504040204" pitchFamily="34" charset="0"/>
              </a:rPr>
              <a:t>Let’s eat, grandpa.</a:t>
            </a:r>
          </a:p>
          <a:p>
            <a:endParaRPr lang="en-GB" sz="2400" dirty="0">
              <a:latin typeface="Verdana" panose="020B0604030504040204" pitchFamily="34" charset="0"/>
              <a:ea typeface="Verdana" panose="020B0604030504040204" pitchFamily="34" charset="0"/>
              <a:cs typeface="Verdana" panose="020B0604030504040204" pitchFamily="34" charset="0"/>
            </a:endParaRPr>
          </a:p>
          <a:p>
            <a:r>
              <a:rPr lang="en-GB" sz="2400" dirty="0" smtClean="0">
                <a:latin typeface="Verdana" panose="020B0604030504040204" pitchFamily="34" charset="0"/>
                <a:ea typeface="Verdana" panose="020B0604030504040204" pitchFamily="34" charset="0"/>
                <a:cs typeface="Verdana" panose="020B0604030504040204" pitchFamily="34" charset="0"/>
              </a:rPr>
              <a:t>And we all know the story of the panda who walks into a bar.  He eats, shoots and leaves.</a:t>
            </a:r>
          </a:p>
          <a:p>
            <a:pPr marL="0" indent="0">
              <a:buNone/>
            </a:pPr>
            <a:r>
              <a:rPr lang="en-GB" sz="2400" dirty="0" smtClean="0">
                <a:latin typeface="Verdana" panose="020B0604030504040204" pitchFamily="34" charset="0"/>
                <a:ea typeface="Verdana" panose="020B0604030504040204" pitchFamily="34" charset="0"/>
                <a:cs typeface="Verdana" panose="020B0604030504040204" pitchFamily="34" charset="0"/>
              </a:rPr>
              <a:t>	OR</a:t>
            </a:r>
          </a:p>
          <a:p>
            <a:r>
              <a:rPr lang="en-GB" sz="2400" dirty="0" smtClean="0">
                <a:latin typeface="Verdana" panose="020B0604030504040204" pitchFamily="34" charset="0"/>
                <a:ea typeface="Verdana" panose="020B0604030504040204" pitchFamily="34" charset="0"/>
                <a:cs typeface="Verdana" panose="020B0604030504040204" pitchFamily="34" charset="0"/>
              </a:rPr>
              <a:t>Does he eat shoots and leaves?</a:t>
            </a: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31529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798</TotalTime>
  <Words>1591</Words>
  <Application>Microsoft Office PowerPoint</Application>
  <PresentationFormat>Widescreen</PresentationFormat>
  <Paragraphs>159</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Verdana</vt:lpstr>
      <vt:lpstr>Wingdings 3</vt:lpstr>
      <vt:lpstr>Facet</vt:lpstr>
      <vt:lpstr>English at Widewell</vt:lpstr>
      <vt:lpstr>NATIONAL REQUIREMENTS </vt:lpstr>
      <vt:lpstr>Reading - phonics</vt:lpstr>
      <vt:lpstr>Reading - comprehension</vt:lpstr>
      <vt:lpstr>Reading for Enjoyment</vt:lpstr>
      <vt:lpstr>Writing - Grammar and Punctuation </vt:lpstr>
      <vt:lpstr>It is important that children learn about the parts of speech in context </vt:lpstr>
      <vt:lpstr>Example questions – KS2 test</vt:lpstr>
      <vt:lpstr>It is important to remember that punctuation saves lives!</vt:lpstr>
      <vt:lpstr>Writing - composition</vt:lpstr>
      <vt:lpstr>PowerPoint Presentation</vt:lpstr>
      <vt:lpstr>PowerPoint Presentation</vt:lpstr>
      <vt:lpstr>Writing - Spelling</vt:lpstr>
      <vt:lpstr>Writing – handwriting  We use cursive handwriting and this is taught from Foundation.  The children lead in to each letter which helps when they begin to join letters together.  Capital letters are never joined.  </vt:lpstr>
      <vt:lpstr>Speaking and Listening</vt:lpstr>
      <vt:lpstr>Early Years and Foundation Stage</vt:lpstr>
      <vt:lpstr>How can you support your child at home?</vt:lpstr>
      <vt:lpstr>Useful Websites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at Widewell</dc:title>
  <dc:creator>Jenny Kerr</dc:creator>
  <cp:lastModifiedBy>Jenny Kerr</cp:lastModifiedBy>
  <cp:revision>39</cp:revision>
  <cp:lastPrinted>2015-11-30T14:44:06Z</cp:lastPrinted>
  <dcterms:created xsi:type="dcterms:W3CDTF">2015-11-29T13:23:53Z</dcterms:created>
  <dcterms:modified xsi:type="dcterms:W3CDTF">2016-04-19T21:39:19Z</dcterms:modified>
</cp:coreProperties>
</file>